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29"/>
  </p:notesMasterIdLst>
  <p:sldIdLst>
    <p:sldId id="274" r:id="rId2"/>
    <p:sldId id="275" r:id="rId3"/>
    <p:sldId id="276" r:id="rId4"/>
    <p:sldId id="277" r:id="rId5"/>
    <p:sldId id="278" r:id="rId6"/>
    <p:sldId id="279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0942B"/>
    <a:srgbClr val="F5BB1A"/>
    <a:srgbClr val="0C92CA"/>
    <a:srgbClr val="000000"/>
    <a:srgbClr val="39FF14"/>
    <a:srgbClr val="C2D941"/>
    <a:srgbClr val="C2D93F"/>
    <a:srgbClr val="8E8E8E"/>
    <a:srgbClr val="0C2E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83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-1906" y="-77"/>
      </p:cViewPr>
      <p:guideLst>
        <p:guide orient="horz" pos="128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EDA7F2-814D-4F5C-8EBA-CDA47B3DD349}" type="datetimeFigureOut">
              <a:rPr lang="en-US" smtClean="0"/>
              <a:t>10/14/2015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18C2BA-2163-4ADC-95E9-7DFB46960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164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5903167" cy="1470025"/>
          </a:xfrm>
        </p:spPr>
        <p:txBody>
          <a:bodyPr/>
          <a:lstStyle>
            <a:lvl1pPr algn="l">
              <a:defRPr>
                <a:latin typeface="Myriad Pro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4861432" cy="175260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C2D941"/>
                </a:solidFill>
                <a:latin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-8572"/>
            <a:ext cx="9144000" cy="1151572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143000"/>
            <a:ext cx="9144000" cy="104775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93" y="63367"/>
            <a:ext cx="1248159" cy="124434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581000" y="742131"/>
            <a:ext cx="804193" cy="8017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3377312" y="116783"/>
            <a:ext cx="804193" cy="8017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 flipV="1">
            <a:off x="6369785" y="116783"/>
            <a:ext cx="804193" cy="801738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8249900" y="630812"/>
            <a:ext cx="804193" cy="80173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 flipH="1" flipV="1">
            <a:off x="4762102" y="962177"/>
            <a:ext cx="606034" cy="604184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8033452" y="1412784"/>
            <a:ext cx="1121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yriad Pro" pitchFamily="34" charset="0"/>
              </a:rPr>
              <a:t>@</a:t>
            </a:r>
            <a:r>
              <a:rPr lang="en-US" sz="1400" dirty="0" err="1">
                <a:latin typeface="Myriad Pro" pitchFamily="34" charset="0"/>
              </a:rPr>
              <a:t>adbertram</a:t>
            </a:r>
            <a:endParaRPr lang="en-US" sz="1400" dirty="0">
              <a:latin typeface="Myriad Pro" pitchFamily="34" charset="0"/>
            </a:endParaRPr>
          </a:p>
        </p:txBody>
      </p:sp>
      <p:pic>
        <p:nvPicPr>
          <p:cNvPr id="1026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080" y="1278636"/>
            <a:ext cx="576072" cy="5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 userDrawn="1"/>
        </p:nvGrpSpPr>
        <p:grpSpPr>
          <a:xfrm>
            <a:off x="6136072" y="2961670"/>
            <a:ext cx="3047494" cy="3896330"/>
            <a:chOff x="6136072" y="2961670"/>
            <a:chExt cx="3047494" cy="389633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36072" y="2961670"/>
              <a:ext cx="1883627" cy="187747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1860" y="3730752"/>
              <a:ext cx="2241706" cy="31272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1033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34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26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410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90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1203158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144379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0" y="6149508"/>
            <a:ext cx="9144000" cy="114666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0" y="6264173"/>
            <a:ext cx="9144000" cy="593827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90480"/>
            <a:ext cx="8229600" cy="4525963"/>
          </a:xfrm>
        </p:spPr>
        <p:txBody>
          <a:bodyPr/>
          <a:lstStyle>
            <a:lvl1pPr marL="342900" indent="-342900">
              <a:buFont typeface="Myriad Pro Light" pitchFamily="34" charset="0"/>
              <a:buChar char="&gt;"/>
              <a:defRPr>
                <a:latin typeface="Myriad Pro" pitchFamily="34" charset="0"/>
              </a:defRPr>
            </a:lvl1pPr>
            <a:lvl2pPr>
              <a:defRPr>
                <a:latin typeface="Myriad Pro" pitchFamily="34" charset="0"/>
              </a:defRPr>
            </a:lvl2pPr>
            <a:lvl3pPr>
              <a:defRPr>
                <a:latin typeface="Myriad Pro" pitchFamily="34" charset="0"/>
              </a:defRPr>
            </a:lvl3pPr>
            <a:lvl4pPr>
              <a:defRPr>
                <a:latin typeface="Myriad Pro" pitchFamily="34" charset="0"/>
              </a:defRPr>
            </a:lvl4pPr>
            <a:lvl5pPr>
              <a:defRPr>
                <a:latin typeface="Myriad Pro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78523"/>
            <a:ext cx="28956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Myriad Pro" pitchFamily="34" charset="0"/>
              </a:defRPr>
            </a:lvl1pPr>
          </a:lstStyle>
          <a:p>
            <a:r>
              <a:rPr lang="en-US" dirty="0" smtClean="0"/>
              <a:t>Adam the </a:t>
            </a:r>
            <a:r>
              <a:rPr lang="en-US" dirty="0" err="1" smtClean="0"/>
              <a:t>Automator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2737" y="6368073"/>
            <a:ext cx="574431" cy="365125"/>
          </a:xfrm>
          <a:noFill/>
        </p:spPr>
        <p:txBody>
          <a:bodyPr/>
          <a:lstStyle>
            <a:lvl1pPr algn="ctr">
              <a:defRPr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fld id="{4F3B4F58-0696-4D0F-BA9B-E966208B3C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57200" y="274638"/>
            <a:ext cx="8229600" cy="82023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8033452" y="1357012"/>
            <a:ext cx="1121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yriad Pro" pitchFamily="34" charset="0"/>
              </a:rPr>
              <a:t>@</a:t>
            </a:r>
            <a:r>
              <a:rPr lang="en-US" sz="1400" dirty="0" err="1">
                <a:latin typeface="Myriad Pro" pitchFamily="34" charset="0"/>
              </a:rPr>
              <a:t>adbertram</a:t>
            </a:r>
            <a:endParaRPr lang="en-US" sz="1400" dirty="0">
              <a:latin typeface="Myriad Pro" pitchFamily="34" charset="0"/>
            </a:endParaRPr>
          </a:p>
        </p:txBody>
      </p:sp>
      <p:pic>
        <p:nvPicPr>
          <p:cNvPr id="24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030" y="1231011"/>
            <a:ext cx="576072" cy="5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7664115" y="4980563"/>
            <a:ext cx="1423326" cy="1861984"/>
            <a:chOff x="7664115" y="4980563"/>
            <a:chExt cx="1423326" cy="1861984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64115" y="4980563"/>
              <a:ext cx="892397" cy="889483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5580" y="5361219"/>
              <a:ext cx="1061861" cy="1481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0263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1203158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144379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0" y="6149508"/>
            <a:ext cx="9144000" cy="114666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0" y="6264173"/>
            <a:ext cx="9144000" cy="593827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78523"/>
            <a:ext cx="28956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Myriad Pro" pitchFamily="34" charset="0"/>
              </a:defRPr>
            </a:lvl1pPr>
          </a:lstStyle>
          <a:p>
            <a:r>
              <a:rPr lang="en-US" dirty="0" smtClean="0"/>
              <a:t>Adam the </a:t>
            </a:r>
            <a:r>
              <a:rPr lang="en-US" dirty="0" err="1" smtClean="0"/>
              <a:t>Automator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2737" y="6368073"/>
            <a:ext cx="574431" cy="365125"/>
          </a:xfrm>
          <a:noFill/>
        </p:spPr>
        <p:txBody>
          <a:bodyPr/>
          <a:lstStyle>
            <a:lvl1pPr algn="ctr">
              <a:defRPr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fld id="{4F3B4F58-0696-4D0F-BA9B-E966208B3C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57200" y="274638"/>
            <a:ext cx="8229600" cy="82023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8033452" y="1357012"/>
            <a:ext cx="1121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yriad Pro" pitchFamily="34" charset="0"/>
              </a:rPr>
              <a:t>@</a:t>
            </a:r>
            <a:r>
              <a:rPr lang="en-US" sz="1400" dirty="0" err="1">
                <a:latin typeface="Myriad Pro" pitchFamily="34" charset="0"/>
              </a:rPr>
              <a:t>adbertram</a:t>
            </a:r>
            <a:endParaRPr lang="en-US" sz="1400" dirty="0">
              <a:latin typeface="Myriad Pro" pitchFamily="34" charset="0"/>
            </a:endParaRPr>
          </a:p>
        </p:txBody>
      </p:sp>
      <p:pic>
        <p:nvPicPr>
          <p:cNvPr id="24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030" y="1231011"/>
            <a:ext cx="576072" cy="5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7664115" y="4980563"/>
            <a:ext cx="1423326" cy="1861984"/>
            <a:chOff x="7664115" y="4980563"/>
            <a:chExt cx="1423326" cy="1861984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64115" y="4980563"/>
              <a:ext cx="892397" cy="889483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5580" y="5361219"/>
              <a:ext cx="1061861" cy="1481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07962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1203158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144379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775"/>
            <a:ext cx="8229600" cy="4525963"/>
          </a:xfrm>
        </p:spPr>
        <p:txBody>
          <a:bodyPr/>
          <a:lstStyle>
            <a:lvl1pPr marL="0" indent="0">
              <a:buFontTx/>
              <a:buNone/>
              <a:defRPr lang="en-US" sz="3200" kern="1200" dirty="0" smtClean="0">
                <a:solidFill>
                  <a:schemeClr val="tx1"/>
                </a:solidFill>
                <a:latin typeface="Myriad Pro" pitchFamily="34" charset="0"/>
                <a:ea typeface="+mn-ea"/>
                <a:cs typeface="+mn-cs"/>
              </a:defRPr>
            </a:lvl1pPr>
            <a:lvl2pPr>
              <a:defRPr>
                <a:latin typeface="Myriad Pro" pitchFamily="34" charset="0"/>
              </a:defRPr>
            </a:lvl2pPr>
            <a:lvl3pPr>
              <a:defRPr>
                <a:latin typeface="Myriad Pro" pitchFamily="34" charset="0"/>
              </a:defRPr>
            </a:lvl3pPr>
            <a:lvl4pPr>
              <a:defRPr>
                <a:latin typeface="Myriad Pro" pitchFamily="34" charset="0"/>
              </a:defRPr>
            </a:lvl4pPr>
            <a:lvl5pPr>
              <a:defRPr>
                <a:latin typeface="Myriad Pro" pitchFamily="34" charset="0"/>
              </a:defRPr>
            </a:lvl5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Font typeface="Myriad Pro Light" pitchFamily="34" charset="0"/>
              <a:buChar char="&gt;"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2737" y="6368073"/>
            <a:ext cx="574431" cy="365125"/>
          </a:xfrm>
          <a:noFill/>
        </p:spPr>
        <p:txBody>
          <a:bodyPr/>
          <a:lstStyle>
            <a:lvl1pPr algn="ctr">
              <a:defRPr b="1">
                <a:solidFill>
                  <a:srgbClr val="0C92CA"/>
                </a:solidFill>
                <a:latin typeface="Myriad Pro Light" pitchFamily="34" charset="0"/>
              </a:defRPr>
            </a:lvl1pPr>
          </a:lstStyle>
          <a:p>
            <a:fld id="{4F3B4F58-0696-4D0F-BA9B-E966208B3C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2023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7929338" y="6414623"/>
            <a:ext cx="1121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yriad Pro" pitchFamily="34" charset="0"/>
              </a:rPr>
              <a:t>@</a:t>
            </a:r>
            <a:r>
              <a:rPr lang="en-US" sz="1400" dirty="0" err="1">
                <a:latin typeface="Myriad Pro" pitchFamily="34" charset="0"/>
              </a:rPr>
              <a:t>adbertram</a:t>
            </a:r>
            <a:endParaRPr lang="en-US" sz="1400" dirty="0">
              <a:latin typeface="Myriad Pro" pitchFamily="34" charset="0"/>
            </a:endParaRPr>
          </a:p>
        </p:txBody>
      </p:sp>
      <p:pic>
        <p:nvPicPr>
          <p:cNvPr id="22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609" y="6278353"/>
            <a:ext cx="576072" cy="5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ooter Placeholder 2"/>
          <p:cNvSpPr>
            <a:spLocks noGrp="1"/>
          </p:cNvSpPr>
          <p:nvPr userDrawn="1">
            <p:ph type="ftr" sz="quarter" idx="4294967295"/>
          </p:nvPr>
        </p:nvSpPr>
        <p:spPr>
          <a:xfrm>
            <a:off x="1311578" y="6367463"/>
            <a:ext cx="28956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Adam the Automator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8241034" y="55846"/>
            <a:ext cx="882438" cy="1144772"/>
            <a:chOff x="8241034" y="55846"/>
            <a:chExt cx="882438" cy="114477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41034" y="55846"/>
              <a:ext cx="550676" cy="548877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8002" y="286218"/>
              <a:ext cx="65547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4786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17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088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16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73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03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98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Enabling Remote Worker Productivity with Unified Communications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66863" y="5863531"/>
            <a:ext cx="38102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Myriad Pro" pitchFamily="34" charset="0"/>
                <a:ea typeface="Adobe Gothic Std B" pitchFamily="34" charset="-128"/>
              </a:rPr>
              <a:t>Presented by:</a:t>
            </a:r>
          </a:p>
          <a:p>
            <a:pPr algn="ctr"/>
            <a:r>
              <a:rPr lang="en-US" sz="3200" dirty="0" smtClean="0">
                <a:latin typeface="Myriad Pro" pitchFamily="34" charset="0"/>
                <a:ea typeface="Adobe Gothic Std B" pitchFamily="34" charset="-128"/>
              </a:rPr>
              <a:t>Adam the </a:t>
            </a:r>
            <a:r>
              <a:rPr lang="en-US" sz="3200" dirty="0" err="1" smtClean="0">
                <a:latin typeface="Myriad Pro" pitchFamily="34" charset="0"/>
                <a:ea typeface="Adobe Gothic Std B" pitchFamily="34" charset="-128"/>
              </a:rPr>
              <a:t>Automator</a:t>
            </a:r>
            <a:endParaRPr lang="en-US" sz="3200" dirty="0">
              <a:latin typeface="Myriad Pro" pitchFamily="34" charset="0"/>
              <a:ea typeface="Adobe Gothic Std B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89303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8:20AM - A Screen Share Gone Bad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147" name="Picture 3" descr="C:\Users\Jen\Documents\2015 Projects\Upwork\Adam The Automator\Unified Communications OCTOBER\Dollarphotoclub_88514479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502" y="1367756"/>
            <a:ext cx="3638312" cy="485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82261" y="4141786"/>
            <a:ext cx="2744397" cy="2078065"/>
            <a:chOff x="382261" y="4141786"/>
            <a:chExt cx="2744397" cy="2078065"/>
          </a:xfrm>
        </p:grpSpPr>
        <p:pic>
          <p:nvPicPr>
            <p:cNvPr id="6150" name="Picture 6" descr="C:\Users\Jen\Documents\2015 Projects\Upwork\Adam The Automator\Unified Communications OCTOBER\monitor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261" y="4141786"/>
              <a:ext cx="2744397" cy="2078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9" name="Picture 5" descr="C:\Users\Jen\Documents\2015 Projects\Upwork\Adam The Automator\Unified Communications OCTOBER\PPT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221"/>
            <a:stretch/>
          </p:blipFill>
          <p:spPr bwMode="auto">
            <a:xfrm>
              <a:off x="554161" y="4495389"/>
              <a:ext cx="2375197" cy="541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975240" y="5143750"/>
              <a:ext cx="15584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  <a:latin typeface="Agency FB" panose="020B0503020202020204" pitchFamily="34" charset="0"/>
                </a:rPr>
                <a:t>Connection Failed</a:t>
              </a:r>
              <a:endParaRPr lang="en-US" b="1" dirty="0">
                <a:solidFill>
                  <a:srgbClr val="FF0000"/>
                </a:solidFill>
                <a:latin typeface="Agency FB" panose="020B0503020202020204" pitchFamily="34" charset="0"/>
              </a:endParaRPr>
            </a:p>
          </p:txBody>
        </p:sp>
        <p:pic>
          <p:nvPicPr>
            <p:cNvPr id="6146" name="Picture 2" descr="C:\Users\Jen\Downloads\skype1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9210" y="5098342"/>
              <a:ext cx="460148" cy="4601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11"/>
          <p:cNvSpPr/>
          <p:nvPr/>
        </p:nvSpPr>
        <p:spPr>
          <a:xfrm>
            <a:off x="4572000" y="1876951"/>
            <a:ext cx="4572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b="1" dirty="0">
                <a:latin typeface="Myriad Pro" pitchFamily="34" charset="0"/>
              </a:rPr>
              <a:t>Failed Collaboration</a:t>
            </a:r>
          </a:p>
        </p:txBody>
      </p:sp>
    </p:spTree>
    <p:extLst>
      <p:ext uri="{BB962C8B-B14F-4D97-AF65-F5344CB8AC3E}">
        <p14:creationId xmlns:p14="http://schemas.microsoft.com/office/powerpoint/2010/main" val="3380183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8:30AM - No VMs Today, Weird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170" name="Picture 2" descr="C:\Users\Jen\Documents\2015 Projects\Upwork\Adam The Automator\Unified Communications OCTOBER\V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508" y="1231401"/>
            <a:ext cx="3835492" cy="491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ular Callout 7"/>
          <p:cNvSpPr/>
          <p:nvPr/>
        </p:nvSpPr>
        <p:spPr>
          <a:xfrm>
            <a:off x="2540000" y="2774950"/>
            <a:ext cx="857250" cy="646356"/>
          </a:xfrm>
          <a:prstGeom prst="wedgeRoundRectCallout">
            <a:avLst>
              <a:gd name="adj1" fmla="val -24398"/>
              <a:gd name="adj2" fmla="val 90192"/>
              <a:gd name="adj3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0 </a:t>
            </a:r>
            <a:r>
              <a:rPr lang="en-US" sz="1200" b="1" dirty="0" smtClean="0">
                <a:solidFill>
                  <a:schemeClr val="bg1"/>
                </a:solidFill>
              </a:rPr>
              <a:t>messages</a:t>
            </a:r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315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9AM - Roger's Still on Vacation?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194" name="Picture 2" descr="C:\Users\Jen\Documents\2015 Projects\Upwork\Adam The Automator\Unified Communications OCTOBER\vacation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1" r="5005"/>
          <a:stretch/>
        </p:blipFill>
        <p:spPr bwMode="auto">
          <a:xfrm>
            <a:off x="-101600" y="1200150"/>
            <a:ext cx="4673600" cy="505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572000" y="1876951"/>
            <a:ext cx="4572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b="1" dirty="0">
                <a:latin typeface="Myriad Pro" pitchFamily="34" charset="0"/>
              </a:rPr>
              <a:t>Lack of</a:t>
            </a:r>
            <a:br>
              <a:rPr lang="en-US" sz="4400" b="1" dirty="0">
                <a:latin typeface="Myriad Pro" pitchFamily="34" charset="0"/>
              </a:rPr>
            </a:br>
            <a:r>
              <a:rPr lang="en-US" sz="4400" b="1" dirty="0">
                <a:latin typeface="Myriad Pro" pitchFamily="34" charset="0"/>
              </a:rPr>
              <a:t>Real-Time Presence</a:t>
            </a:r>
          </a:p>
        </p:txBody>
      </p:sp>
    </p:spTree>
    <p:extLst>
      <p:ext uri="{BB962C8B-B14F-4D97-AF65-F5344CB8AC3E}">
        <p14:creationId xmlns:p14="http://schemas.microsoft.com/office/powerpoint/2010/main" val="3131485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10AM – Forced to BYOD</a:t>
            </a:r>
            <a:endParaRPr lang="en-US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73"/>
          <a:stretch/>
        </p:blipFill>
        <p:spPr>
          <a:xfrm>
            <a:off x="0" y="1100666"/>
            <a:ext cx="9144000" cy="508706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2" y="5418292"/>
            <a:ext cx="682906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Myriad Pro" pitchFamily="34" charset="0"/>
              </a:rPr>
              <a:t>Productivity </a:t>
            </a:r>
            <a:r>
              <a:rPr lang="en-US" sz="4400" b="1" dirty="0" smtClean="0">
                <a:latin typeface="Myriad Pro" pitchFamily="34" charset="0"/>
              </a:rPr>
              <a:t>Drain</a:t>
            </a:r>
            <a:endParaRPr lang="en-US" sz="4400" b="1" dirty="0"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14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4:45PM – Old Age Setting In</a:t>
            </a:r>
            <a:endParaRPr lang="en-US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0" y="1876951"/>
            <a:ext cx="4572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b="1" dirty="0" smtClean="0">
                <a:latin typeface="Myriad Pro" pitchFamily="34" charset="0"/>
              </a:rPr>
              <a:t>Lack of a mobile strategy</a:t>
            </a:r>
            <a:endParaRPr lang="en-US" sz="4400" b="1" dirty="0">
              <a:latin typeface="Myriad Pro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99" y="2106592"/>
            <a:ext cx="3511901" cy="403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68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5PM – The Big Meeting</a:t>
            </a:r>
            <a:endParaRPr lang="en-US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9119"/>
            <a:ext cx="9144000" cy="476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37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5:05PM – Uh Oh</a:t>
            </a:r>
            <a:endParaRPr lang="en-US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609" y="1780609"/>
            <a:ext cx="5524783" cy="432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34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5:15PM – Let the Begging Begin</a:t>
            </a:r>
            <a:endParaRPr lang="en-US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259" y="1354238"/>
            <a:ext cx="4703482" cy="543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240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Next Day </a:t>
            </a:r>
            <a:r>
              <a:rPr lang="en-US" sz="4000" dirty="0"/>
              <a:t>– </a:t>
            </a:r>
            <a:r>
              <a:rPr lang="en-US" sz="4000" dirty="0" smtClean="0"/>
              <a:t>Roger </a:t>
            </a:r>
            <a:r>
              <a:rPr lang="en-US" sz="4000" dirty="0" err="1" smtClean="0"/>
              <a:t>Wisens</a:t>
            </a:r>
            <a:r>
              <a:rPr lang="en-US" sz="4000" dirty="0" smtClean="0"/>
              <a:t> Up</a:t>
            </a:r>
            <a:endParaRPr lang="en-US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2" descr="C:\Users\Jen\Documents\2015 Projects\Upwork\Adam The Automator\Unified Communications OCTOBER\Dollarphotoclub_90778849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39" y="2083201"/>
            <a:ext cx="2475386" cy="42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Jen\Documents\jen\JenProposals\2015 PROJECTS\ATA\Unified Communications OCTOBER\GRAPHICS\lightbul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881" y="1180617"/>
            <a:ext cx="1086297" cy="107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572000" y="1876951"/>
            <a:ext cx="4572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b="1" dirty="0" smtClean="0">
                <a:latin typeface="Myriad Pro" pitchFamily="34" charset="0"/>
              </a:rPr>
              <a:t>No more Roger</a:t>
            </a:r>
          </a:p>
          <a:p>
            <a:endParaRPr lang="en-US" sz="4400" b="1" dirty="0">
              <a:latin typeface="Myriad Pro" pitchFamily="34" charset="0"/>
            </a:endParaRPr>
          </a:p>
          <a:p>
            <a:r>
              <a:rPr lang="en-US" sz="4400" b="1" dirty="0" smtClean="0">
                <a:latin typeface="Myriad Pro" pitchFamily="34" charset="0"/>
              </a:rPr>
              <a:t>Soon, no more company</a:t>
            </a:r>
            <a:endParaRPr lang="en-US" sz="4400" b="1" dirty="0"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618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media1.fdncms.com/boiseweekly/imager/danger-will-robinson-coeur-dalene-prepa/u/original/3218475/11036a_1000x1000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2"/>
          <a:stretch/>
        </p:blipFill>
        <p:spPr bwMode="auto">
          <a:xfrm>
            <a:off x="0" y="4122107"/>
            <a:ext cx="2082800" cy="220079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082800" y="4308372"/>
            <a:ext cx="6109132" cy="2014533"/>
          </a:xfrm>
        </p:spPr>
        <p:txBody>
          <a:bodyPr>
            <a:normAutofit/>
          </a:bodyPr>
          <a:lstStyle/>
          <a:p>
            <a:pPr marL="457200" indent="-457200">
              <a:buFont typeface="Myriad Pro" pitchFamily="34" charset="0"/>
              <a:buChar char="&gt;"/>
            </a:pPr>
            <a:r>
              <a:rPr lang="en-US" sz="2800" dirty="0"/>
              <a:t>No single point to look</a:t>
            </a:r>
          </a:p>
          <a:p>
            <a:pPr marL="457200" indent="-457200">
              <a:buFont typeface="Myriad Pro" pitchFamily="34" charset="0"/>
              <a:buChar char="&gt;"/>
            </a:pPr>
            <a:r>
              <a:rPr lang="en-US" sz="2800" dirty="0" smtClean="0"/>
              <a:t>Obscure error messages</a:t>
            </a:r>
          </a:p>
          <a:p>
            <a:pPr marL="457200" indent="-457200">
              <a:buFont typeface="Myriad Pro" pitchFamily="34" charset="0"/>
              <a:buChar char="&gt;"/>
            </a:pPr>
            <a:r>
              <a:rPr lang="en-US" sz="2800" dirty="0" smtClean="0"/>
              <a:t>Reactive vs. Proactive monitoring</a:t>
            </a:r>
          </a:p>
          <a:p>
            <a:pPr marL="457200" indent="-457200">
              <a:buFont typeface="Myriad Pro" pitchFamily="34" charset="0"/>
              <a:buChar char="&gt;"/>
            </a:pPr>
            <a:r>
              <a:rPr lang="en-US" sz="2800" dirty="0" smtClean="0"/>
              <a:t>No performance baselines set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From IT’s Viewpoint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10" name="AutoShape 4" descr="2015-10-06_1923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6" descr="2015-10-06_1923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8" descr="2015-10-06_1923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5243" y="1259076"/>
            <a:ext cx="7182917" cy="281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42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457199" y="1882775"/>
            <a:ext cx="4361543" cy="4525963"/>
          </a:xfrm>
        </p:spPr>
        <p:txBody>
          <a:bodyPr>
            <a:noAutofit/>
          </a:bodyPr>
          <a:lstStyle/>
          <a:p>
            <a:pPr>
              <a:buFont typeface="Myriad Pro Light" pitchFamily="34" charset="0"/>
              <a:buChar char="&gt;"/>
            </a:pPr>
            <a:r>
              <a:rPr lang="en-US" dirty="0" err="1" smtClean="0"/>
              <a:t>Pluralsight</a:t>
            </a:r>
            <a:r>
              <a:rPr lang="en-US" dirty="0" smtClean="0"/>
              <a:t> Author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 smtClean="0"/>
              <a:t>PowerShell Trainer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/>
              <a:t>Freelance Writer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 smtClean="0"/>
              <a:t>PowerShell Consultant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 smtClean="0"/>
              <a:t>Blog: adamtheautomator.com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 smtClean="0"/>
              <a:t>Twitter: @</a:t>
            </a:r>
            <a:r>
              <a:rPr lang="en-US" dirty="0" err="1" smtClean="0"/>
              <a:t>adbertram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About the Presenter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969149" y="2403542"/>
            <a:ext cx="2660745" cy="3270116"/>
            <a:chOff x="5969149" y="2163274"/>
            <a:chExt cx="2660745" cy="3270116"/>
          </a:xfrm>
        </p:grpSpPr>
        <p:sp>
          <p:nvSpPr>
            <p:cNvPr id="10" name="Rectangle 9"/>
            <p:cNvSpPr/>
            <p:nvPr/>
          </p:nvSpPr>
          <p:spPr>
            <a:xfrm>
              <a:off x="6188207" y="4694726"/>
              <a:ext cx="2222627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Myriad Pro Light" pitchFamily="34" charset="0"/>
                </a:rPr>
                <a:t>Microsoft Content</a:t>
              </a:r>
              <a:r>
                <a:rPr lang="en-US" sz="1400" dirty="0" smtClean="0">
                  <a:latin typeface="Myriad Pro Light" pitchFamily="34" charset="0"/>
                </a:rPr>
                <a:t>/</a:t>
              </a:r>
              <a:br>
                <a:rPr lang="en-US" sz="1400" dirty="0" smtClean="0">
                  <a:latin typeface="Myriad Pro Light" pitchFamily="34" charset="0"/>
                </a:rPr>
              </a:br>
              <a:r>
                <a:rPr lang="en-US" sz="1400" dirty="0" smtClean="0">
                  <a:latin typeface="Myriad Pro Light" pitchFamily="34" charset="0"/>
                </a:rPr>
                <a:t>Datacenter </a:t>
              </a:r>
              <a:r>
                <a:rPr lang="en-US" sz="1400" dirty="0">
                  <a:latin typeface="Myriad Pro Light" pitchFamily="34" charset="0"/>
                </a:rPr>
                <a:t>Management MVP</a:t>
              </a:r>
            </a:p>
          </p:txBody>
        </p:sp>
        <p:pic>
          <p:nvPicPr>
            <p:cNvPr id="12" name="Shape 119"/>
            <p:cNvPicPr preferRelativeResize="0">
              <a:picLocks/>
            </p:cNvPicPr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969149" y="2163274"/>
              <a:ext cx="2660745" cy="253145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52650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7600" y="1890480"/>
            <a:ext cx="4114800" cy="4525963"/>
          </a:xfrm>
        </p:spPr>
        <p:txBody>
          <a:bodyPr/>
          <a:lstStyle/>
          <a:p>
            <a:r>
              <a:rPr lang="en-US" dirty="0" smtClean="0"/>
              <a:t>It must support multiple devices</a:t>
            </a:r>
          </a:p>
          <a:p>
            <a:endParaRPr lang="en-US" dirty="0" smtClean="0"/>
          </a:p>
          <a:p>
            <a:r>
              <a:rPr lang="en-US" dirty="0" smtClean="0"/>
              <a:t>Work doesn’t happen on one desktop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BYOD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0725"/>
            <a:ext cx="4773178" cy="415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36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890480"/>
            <a:ext cx="4114800" cy="4525963"/>
          </a:xfrm>
        </p:spPr>
        <p:txBody>
          <a:bodyPr/>
          <a:lstStyle/>
          <a:p>
            <a:r>
              <a:rPr lang="en-US" dirty="0" smtClean="0"/>
              <a:t>Account for mobile devices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Mobile Experience is Critical</a:t>
            </a:r>
            <a:endParaRPr lang="en-US" dirty="0"/>
          </a:p>
        </p:txBody>
      </p:sp>
      <p:sp>
        <p:nvSpPr>
          <p:cNvPr id="10" name="Content Placeholder 7"/>
          <p:cNvSpPr txBox="1">
            <a:spLocks/>
          </p:cNvSpPr>
          <p:nvPr/>
        </p:nvSpPr>
        <p:spPr>
          <a:xfrm>
            <a:off x="4572000" y="1890480"/>
            <a:ext cx="411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Myriad Pro Light" pitchFamily="34" charset="0"/>
              <a:buChar char="&gt;"/>
              <a:defRPr sz="3200" kern="1200">
                <a:solidFill>
                  <a:schemeClr val="tx1"/>
                </a:solidFill>
                <a:latin typeface="Myriad Pro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Myriad Pro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yriad Pro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Myriad Pro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Myriad Pro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Monitor the mobile experience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929633" y="3135881"/>
            <a:ext cx="7284735" cy="2496317"/>
            <a:chOff x="929633" y="3135881"/>
            <a:chExt cx="7284735" cy="249631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633" y="3135881"/>
              <a:ext cx="7284735" cy="2496317"/>
            </a:xfrm>
            <a:prstGeom prst="rect">
              <a:avLst/>
            </a:prstGeom>
          </p:spPr>
        </p:pic>
        <p:sp>
          <p:nvSpPr>
            <p:cNvPr id="11" name="Rounded Rectangle 10"/>
            <p:cNvSpPr/>
            <p:nvPr/>
          </p:nvSpPr>
          <p:spPr>
            <a:xfrm>
              <a:off x="2100579" y="4029075"/>
              <a:ext cx="412115" cy="687705"/>
            </a:xfrm>
            <a:custGeom>
              <a:avLst/>
              <a:gdLst>
                <a:gd name="connsiteX0" fmla="*/ 0 w 396240"/>
                <a:gd name="connsiteY0" fmla="*/ 66041 h 706120"/>
                <a:gd name="connsiteX1" fmla="*/ 66041 w 396240"/>
                <a:gd name="connsiteY1" fmla="*/ 0 h 706120"/>
                <a:gd name="connsiteX2" fmla="*/ 330199 w 396240"/>
                <a:gd name="connsiteY2" fmla="*/ 0 h 706120"/>
                <a:gd name="connsiteX3" fmla="*/ 396240 w 396240"/>
                <a:gd name="connsiteY3" fmla="*/ 66041 h 706120"/>
                <a:gd name="connsiteX4" fmla="*/ 396240 w 396240"/>
                <a:gd name="connsiteY4" fmla="*/ 640079 h 706120"/>
                <a:gd name="connsiteX5" fmla="*/ 330199 w 396240"/>
                <a:gd name="connsiteY5" fmla="*/ 706120 h 706120"/>
                <a:gd name="connsiteX6" fmla="*/ 66041 w 396240"/>
                <a:gd name="connsiteY6" fmla="*/ 706120 h 706120"/>
                <a:gd name="connsiteX7" fmla="*/ 0 w 396240"/>
                <a:gd name="connsiteY7" fmla="*/ 640079 h 706120"/>
                <a:gd name="connsiteX8" fmla="*/ 0 w 396240"/>
                <a:gd name="connsiteY8" fmla="*/ 66041 h 706120"/>
                <a:gd name="connsiteX0" fmla="*/ 0 w 396240"/>
                <a:gd name="connsiteY0" fmla="*/ 66041 h 706120"/>
                <a:gd name="connsiteX1" fmla="*/ 66041 w 396240"/>
                <a:gd name="connsiteY1" fmla="*/ 0 h 706120"/>
                <a:gd name="connsiteX2" fmla="*/ 330199 w 396240"/>
                <a:gd name="connsiteY2" fmla="*/ 0 h 706120"/>
                <a:gd name="connsiteX3" fmla="*/ 396240 w 396240"/>
                <a:gd name="connsiteY3" fmla="*/ 66041 h 706120"/>
                <a:gd name="connsiteX4" fmla="*/ 330199 w 396240"/>
                <a:gd name="connsiteY4" fmla="*/ 706120 h 706120"/>
                <a:gd name="connsiteX5" fmla="*/ 66041 w 396240"/>
                <a:gd name="connsiteY5" fmla="*/ 706120 h 706120"/>
                <a:gd name="connsiteX6" fmla="*/ 0 w 396240"/>
                <a:gd name="connsiteY6" fmla="*/ 640079 h 706120"/>
                <a:gd name="connsiteX7" fmla="*/ 0 w 396240"/>
                <a:gd name="connsiteY7" fmla="*/ 66041 h 706120"/>
                <a:gd name="connsiteX0" fmla="*/ 0 w 396240"/>
                <a:gd name="connsiteY0" fmla="*/ 66041 h 706120"/>
                <a:gd name="connsiteX1" fmla="*/ 66041 w 396240"/>
                <a:gd name="connsiteY1" fmla="*/ 0 h 706120"/>
                <a:gd name="connsiteX2" fmla="*/ 330199 w 396240"/>
                <a:gd name="connsiteY2" fmla="*/ 0 h 706120"/>
                <a:gd name="connsiteX3" fmla="*/ 396240 w 396240"/>
                <a:gd name="connsiteY3" fmla="*/ 66041 h 706120"/>
                <a:gd name="connsiteX4" fmla="*/ 66041 w 396240"/>
                <a:gd name="connsiteY4" fmla="*/ 706120 h 706120"/>
                <a:gd name="connsiteX5" fmla="*/ 0 w 396240"/>
                <a:gd name="connsiteY5" fmla="*/ 640079 h 706120"/>
                <a:gd name="connsiteX6" fmla="*/ 0 w 396240"/>
                <a:gd name="connsiteY6" fmla="*/ 66041 h 706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240" h="706120">
                  <a:moveTo>
                    <a:pt x="0" y="66041"/>
                  </a:moveTo>
                  <a:cubicBezTo>
                    <a:pt x="0" y="29568"/>
                    <a:pt x="29568" y="0"/>
                    <a:pt x="66041" y="0"/>
                  </a:cubicBezTo>
                  <a:lnTo>
                    <a:pt x="330199" y="0"/>
                  </a:lnTo>
                  <a:cubicBezTo>
                    <a:pt x="366672" y="0"/>
                    <a:pt x="396240" y="29568"/>
                    <a:pt x="396240" y="66041"/>
                  </a:cubicBezTo>
                  <a:lnTo>
                    <a:pt x="66041" y="706120"/>
                  </a:lnTo>
                  <a:cubicBezTo>
                    <a:pt x="29568" y="706120"/>
                    <a:pt x="0" y="676552"/>
                    <a:pt x="0" y="640079"/>
                  </a:cubicBezTo>
                  <a:lnTo>
                    <a:pt x="0" y="66041"/>
                  </a:ln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0"/>
            <p:cNvSpPr/>
            <p:nvPr/>
          </p:nvSpPr>
          <p:spPr>
            <a:xfrm>
              <a:off x="3173475" y="4029075"/>
              <a:ext cx="569469" cy="687705"/>
            </a:xfrm>
            <a:custGeom>
              <a:avLst/>
              <a:gdLst>
                <a:gd name="connsiteX0" fmla="*/ 0 w 396240"/>
                <a:gd name="connsiteY0" fmla="*/ 66041 h 706120"/>
                <a:gd name="connsiteX1" fmla="*/ 66041 w 396240"/>
                <a:gd name="connsiteY1" fmla="*/ 0 h 706120"/>
                <a:gd name="connsiteX2" fmla="*/ 330199 w 396240"/>
                <a:gd name="connsiteY2" fmla="*/ 0 h 706120"/>
                <a:gd name="connsiteX3" fmla="*/ 396240 w 396240"/>
                <a:gd name="connsiteY3" fmla="*/ 66041 h 706120"/>
                <a:gd name="connsiteX4" fmla="*/ 396240 w 396240"/>
                <a:gd name="connsiteY4" fmla="*/ 640079 h 706120"/>
                <a:gd name="connsiteX5" fmla="*/ 330199 w 396240"/>
                <a:gd name="connsiteY5" fmla="*/ 706120 h 706120"/>
                <a:gd name="connsiteX6" fmla="*/ 66041 w 396240"/>
                <a:gd name="connsiteY6" fmla="*/ 706120 h 706120"/>
                <a:gd name="connsiteX7" fmla="*/ 0 w 396240"/>
                <a:gd name="connsiteY7" fmla="*/ 640079 h 706120"/>
                <a:gd name="connsiteX8" fmla="*/ 0 w 396240"/>
                <a:gd name="connsiteY8" fmla="*/ 66041 h 706120"/>
                <a:gd name="connsiteX0" fmla="*/ 0 w 396240"/>
                <a:gd name="connsiteY0" fmla="*/ 66041 h 706120"/>
                <a:gd name="connsiteX1" fmla="*/ 66041 w 396240"/>
                <a:gd name="connsiteY1" fmla="*/ 0 h 706120"/>
                <a:gd name="connsiteX2" fmla="*/ 330199 w 396240"/>
                <a:gd name="connsiteY2" fmla="*/ 0 h 706120"/>
                <a:gd name="connsiteX3" fmla="*/ 396240 w 396240"/>
                <a:gd name="connsiteY3" fmla="*/ 66041 h 706120"/>
                <a:gd name="connsiteX4" fmla="*/ 330199 w 396240"/>
                <a:gd name="connsiteY4" fmla="*/ 706120 h 706120"/>
                <a:gd name="connsiteX5" fmla="*/ 66041 w 396240"/>
                <a:gd name="connsiteY5" fmla="*/ 706120 h 706120"/>
                <a:gd name="connsiteX6" fmla="*/ 0 w 396240"/>
                <a:gd name="connsiteY6" fmla="*/ 640079 h 706120"/>
                <a:gd name="connsiteX7" fmla="*/ 0 w 396240"/>
                <a:gd name="connsiteY7" fmla="*/ 66041 h 706120"/>
                <a:gd name="connsiteX0" fmla="*/ 0 w 396240"/>
                <a:gd name="connsiteY0" fmla="*/ 66041 h 706120"/>
                <a:gd name="connsiteX1" fmla="*/ 66041 w 396240"/>
                <a:gd name="connsiteY1" fmla="*/ 0 h 706120"/>
                <a:gd name="connsiteX2" fmla="*/ 330199 w 396240"/>
                <a:gd name="connsiteY2" fmla="*/ 0 h 706120"/>
                <a:gd name="connsiteX3" fmla="*/ 396240 w 396240"/>
                <a:gd name="connsiteY3" fmla="*/ 66041 h 706120"/>
                <a:gd name="connsiteX4" fmla="*/ 66041 w 396240"/>
                <a:gd name="connsiteY4" fmla="*/ 706120 h 706120"/>
                <a:gd name="connsiteX5" fmla="*/ 0 w 396240"/>
                <a:gd name="connsiteY5" fmla="*/ 640079 h 706120"/>
                <a:gd name="connsiteX6" fmla="*/ 0 w 396240"/>
                <a:gd name="connsiteY6" fmla="*/ 66041 h 706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240" h="706120">
                  <a:moveTo>
                    <a:pt x="0" y="66041"/>
                  </a:moveTo>
                  <a:cubicBezTo>
                    <a:pt x="0" y="29568"/>
                    <a:pt x="29568" y="0"/>
                    <a:pt x="66041" y="0"/>
                  </a:cubicBezTo>
                  <a:lnTo>
                    <a:pt x="330199" y="0"/>
                  </a:lnTo>
                  <a:cubicBezTo>
                    <a:pt x="366672" y="0"/>
                    <a:pt x="396240" y="29568"/>
                    <a:pt x="396240" y="66041"/>
                  </a:cubicBezTo>
                  <a:lnTo>
                    <a:pt x="66041" y="706120"/>
                  </a:lnTo>
                  <a:cubicBezTo>
                    <a:pt x="29568" y="706120"/>
                    <a:pt x="0" y="676552"/>
                    <a:pt x="0" y="640079"/>
                  </a:cubicBezTo>
                  <a:lnTo>
                    <a:pt x="0" y="66041"/>
                  </a:ln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0"/>
            <p:cNvSpPr/>
            <p:nvPr/>
          </p:nvSpPr>
          <p:spPr>
            <a:xfrm>
              <a:off x="4435347" y="4029075"/>
              <a:ext cx="795783" cy="622173"/>
            </a:xfrm>
            <a:custGeom>
              <a:avLst/>
              <a:gdLst>
                <a:gd name="connsiteX0" fmla="*/ 0 w 396240"/>
                <a:gd name="connsiteY0" fmla="*/ 66041 h 706120"/>
                <a:gd name="connsiteX1" fmla="*/ 66041 w 396240"/>
                <a:gd name="connsiteY1" fmla="*/ 0 h 706120"/>
                <a:gd name="connsiteX2" fmla="*/ 330199 w 396240"/>
                <a:gd name="connsiteY2" fmla="*/ 0 h 706120"/>
                <a:gd name="connsiteX3" fmla="*/ 396240 w 396240"/>
                <a:gd name="connsiteY3" fmla="*/ 66041 h 706120"/>
                <a:gd name="connsiteX4" fmla="*/ 396240 w 396240"/>
                <a:gd name="connsiteY4" fmla="*/ 640079 h 706120"/>
                <a:gd name="connsiteX5" fmla="*/ 330199 w 396240"/>
                <a:gd name="connsiteY5" fmla="*/ 706120 h 706120"/>
                <a:gd name="connsiteX6" fmla="*/ 66041 w 396240"/>
                <a:gd name="connsiteY6" fmla="*/ 706120 h 706120"/>
                <a:gd name="connsiteX7" fmla="*/ 0 w 396240"/>
                <a:gd name="connsiteY7" fmla="*/ 640079 h 706120"/>
                <a:gd name="connsiteX8" fmla="*/ 0 w 396240"/>
                <a:gd name="connsiteY8" fmla="*/ 66041 h 706120"/>
                <a:gd name="connsiteX0" fmla="*/ 0 w 396240"/>
                <a:gd name="connsiteY0" fmla="*/ 66041 h 706120"/>
                <a:gd name="connsiteX1" fmla="*/ 66041 w 396240"/>
                <a:gd name="connsiteY1" fmla="*/ 0 h 706120"/>
                <a:gd name="connsiteX2" fmla="*/ 330199 w 396240"/>
                <a:gd name="connsiteY2" fmla="*/ 0 h 706120"/>
                <a:gd name="connsiteX3" fmla="*/ 396240 w 396240"/>
                <a:gd name="connsiteY3" fmla="*/ 66041 h 706120"/>
                <a:gd name="connsiteX4" fmla="*/ 330199 w 396240"/>
                <a:gd name="connsiteY4" fmla="*/ 706120 h 706120"/>
                <a:gd name="connsiteX5" fmla="*/ 66041 w 396240"/>
                <a:gd name="connsiteY5" fmla="*/ 706120 h 706120"/>
                <a:gd name="connsiteX6" fmla="*/ 0 w 396240"/>
                <a:gd name="connsiteY6" fmla="*/ 640079 h 706120"/>
                <a:gd name="connsiteX7" fmla="*/ 0 w 396240"/>
                <a:gd name="connsiteY7" fmla="*/ 66041 h 706120"/>
                <a:gd name="connsiteX0" fmla="*/ 0 w 396240"/>
                <a:gd name="connsiteY0" fmla="*/ 66041 h 706120"/>
                <a:gd name="connsiteX1" fmla="*/ 66041 w 396240"/>
                <a:gd name="connsiteY1" fmla="*/ 0 h 706120"/>
                <a:gd name="connsiteX2" fmla="*/ 330199 w 396240"/>
                <a:gd name="connsiteY2" fmla="*/ 0 h 706120"/>
                <a:gd name="connsiteX3" fmla="*/ 396240 w 396240"/>
                <a:gd name="connsiteY3" fmla="*/ 66041 h 706120"/>
                <a:gd name="connsiteX4" fmla="*/ 66041 w 396240"/>
                <a:gd name="connsiteY4" fmla="*/ 706120 h 706120"/>
                <a:gd name="connsiteX5" fmla="*/ 0 w 396240"/>
                <a:gd name="connsiteY5" fmla="*/ 640079 h 706120"/>
                <a:gd name="connsiteX6" fmla="*/ 0 w 396240"/>
                <a:gd name="connsiteY6" fmla="*/ 66041 h 706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240" h="706120">
                  <a:moveTo>
                    <a:pt x="0" y="66041"/>
                  </a:moveTo>
                  <a:cubicBezTo>
                    <a:pt x="0" y="29568"/>
                    <a:pt x="29568" y="0"/>
                    <a:pt x="66041" y="0"/>
                  </a:cubicBezTo>
                  <a:lnTo>
                    <a:pt x="330199" y="0"/>
                  </a:lnTo>
                  <a:cubicBezTo>
                    <a:pt x="366672" y="0"/>
                    <a:pt x="396240" y="29568"/>
                    <a:pt x="396240" y="66041"/>
                  </a:cubicBezTo>
                  <a:lnTo>
                    <a:pt x="66041" y="706120"/>
                  </a:lnTo>
                  <a:cubicBezTo>
                    <a:pt x="29568" y="706120"/>
                    <a:pt x="0" y="676552"/>
                    <a:pt x="0" y="640079"/>
                  </a:cubicBezTo>
                  <a:lnTo>
                    <a:pt x="0" y="66041"/>
                  </a:ln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0"/>
            <p:cNvSpPr/>
            <p:nvPr/>
          </p:nvSpPr>
          <p:spPr>
            <a:xfrm>
              <a:off x="5944107" y="4029075"/>
              <a:ext cx="795783" cy="622173"/>
            </a:xfrm>
            <a:custGeom>
              <a:avLst/>
              <a:gdLst>
                <a:gd name="connsiteX0" fmla="*/ 0 w 396240"/>
                <a:gd name="connsiteY0" fmla="*/ 66041 h 706120"/>
                <a:gd name="connsiteX1" fmla="*/ 66041 w 396240"/>
                <a:gd name="connsiteY1" fmla="*/ 0 h 706120"/>
                <a:gd name="connsiteX2" fmla="*/ 330199 w 396240"/>
                <a:gd name="connsiteY2" fmla="*/ 0 h 706120"/>
                <a:gd name="connsiteX3" fmla="*/ 396240 w 396240"/>
                <a:gd name="connsiteY3" fmla="*/ 66041 h 706120"/>
                <a:gd name="connsiteX4" fmla="*/ 396240 w 396240"/>
                <a:gd name="connsiteY4" fmla="*/ 640079 h 706120"/>
                <a:gd name="connsiteX5" fmla="*/ 330199 w 396240"/>
                <a:gd name="connsiteY5" fmla="*/ 706120 h 706120"/>
                <a:gd name="connsiteX6" fmla="*/ 66041 w 396240"/>
                <a:gd name="connsiteY6" fmla="*/ 706120 h 706120"/>
                <a:gd name="connsiteX7" fmla="*/ 0 w 396240"/>
                <a:gd name="connsiteY7" fmla="*/ 640079 h 706120"/>
                <a:gd name="connsiteX8" fmla="*/ 0 w 396240"/>
                <a:gd name="connsiteY8" fmla="*/ 66041 h 706120"/>
                <a:gd name="connsiteX0" fmla="*/ 0 w 396240"/>
                <a:gd name="connsiteY0" fmla="*/ 66041 h 706120"/>
                <a:gd name="connsiteX1" fmla="*/ 66041 w 396240"/>
                <a:gd name="connsiteY1" fmla="*/ 0 h 706120"/>
                <a:gd name="connsiteX2" fmla="*/ 330199 w 396240"/>
                <a:gd name="connsiteY2" fmla="*/ 0 h 706120"/>
                <a:gd name="connsiteX3" fmla="*/ 396240 w 396240"/>
                <a:gd name="connsiteY3" fmla="*/ 66041 h 706120"/>
                <a:gd name="connsiteX4" fmla="*/ 330199 w 396240"/>
                <a:gd name="connsiteY4" fmla="*/ 706120 h 706120"/>
                <a:gd name="connsiteX5" fmla="*/ 66041 w 396240"/>
                <a:gd name="connsiteY5" fmla="*/ 706120 h 706120"/>
                <a:gd name="connsiteX6" fmla="*/ 0 w 396240"/>
                <a:gd name="connsiteY6" fmla="*/ 640079 h 706120"/>
                <a:gd name="connsiteX7" fmla="*/ 0 w 396240"/>
                <a:gd name="connsiteY7" fmla="*/ 66041 h 706120"/>
                <a:gd name="connsiteX0" fmla="*/ 0 w 396240"/>
                <a:gd name="connsiteY0" fmla="*/ 66041 h 706120"/>
                <a:gd name="connsiteX1" fmla="*/ 66041 w 396240"/>
                <a:gd name="connsiteY1" fmla="*/ 0 h 706120"/>
                <a:gd name="connsiteX2" fmla="*/ 330199 w 396240"/>
                <a:gd name="connsiteY2" fmla="*/ 0 h 706120"/>
                <a:gd name="connsiteX3" fmla="*/ 396240 w 396240"/>
                <a:gd name="connsiteY3" fmla="*/ 66041 h 706120"/>
                <a:gd name="connsiteX4" fmla="*/ 66041 w 396240"/>
                <a:gd name="connsiteY4" fmla="*/ 706120 h 706120"/>
                <a:gd name="connsiteX5" fmla="*/ 0 w 396240"/>
                <a:gd name="connsiteY5" fmla="*/ 640079 h 706120"/>
                <a:gd name="connsiteX6" fmla="*/ 0 w 396240"/>
                <a:gd name="connsiteY6" fmla="*/ 66041 h 706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240" h="706120">
                  <a:moveTo>
                    <a:pt x="0" y="66041"/>
                  </a:moveTo>
                  <a:cubicBezTo>
                    <a:pt x="0" y="29568"/>
                    <a:pt x="29568" y="0"/>
                    <a:pt x="66041" y="0"/>
                  </a:cubicBezTo>
                  <a:lnTo>
                    <a:pt x="330199" y="0"/>
                  </a:lnTo>
                  <a:cubicBezTo>
                    <a:pt x="366672" y="0"/>
                    <a:pt x="396240" y="29568"/>
                    <a:pt x="396240" y="66041"/>
                  </a:cubicBezTo>
                  <a:lnTo>
                    <a:pt x="66041" y="706120"/>
                  </a:lnTo>
                  <a:cubicBezTo>
                    <a:pt x="29568" y="706120"/>
                    <a:pt x="0" y="676552"/>
                    <a:pt x="0" y="640079"/>
                  </a:cubicBezTo>
                  <a:lnTo>
                    <a:pt x="0" y="66041"/>
                  </a:lnTo>
                  <a:close/>
                </a:path>
              </a:pathLst>
            </a:custGeom>
            <a:solidFill>
              <a:srgbClr val="FFFFFF">
                <a:alpha val="2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3825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Jen\Documents\jen\JenProposals\2015 PROJECTS\ATA\Unified Communications OCTOBER\GRAPHICS\Dollarphotoclub_68971633.jpg"/>
          <p:cNvPicPr>
            <a:picLocks noChangeAspect="1" noChangeArrowheads="1"/>
          </p:cNvPicPr>
          <p:nvPr/>
        </p:nvPicPr>
        <p:blipFill rotWithShape="1">
          <a:blip r:embed="rId2" cstate="screen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68800" y="1794967"/>
            <a:ext cx="3972560" cy="434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890480"/>
            <a:ext cx="4114800" cy="4525963"/>
          </a:xfrm>
        </p:spPr>
        <p:txBody>
          <a:bodyPr/>
          <a:lstStyle/>
          <a:p>
            <a:r>
              <a:rPr lang="en-US" dirty="0" smtClean="0"/>
              <a:t>Maintenance windows are old news</a:t>
            </a:r>
          </a:p>
          <a:p>
            <a:endParaRPr lang="en-US" dirty="0" smtClean="0"/>
          </a:p>
          <a:p>
            <a:r>
              <a:rPr lang="en-US" dirty="0" smtClean="0"/>
              <a:t>Enterprises are 24/7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Productivity Never Sleeps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090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0" y="1890480"/>
            <a:ext cx="4114800" cy="4525963"/>
          </a:xfrm>
        </p:spPr>
        <p:txBody>
          <a:bodyPr/>
          <a:lstStyle/>
          <a:p>
            <a:r>
              <a:rPr lang="en-US" dirty="0" smtClean="0"/>
              <a:t>Communication is necessary in real-time</a:t>
            </a:r>
          </a:p>
          <a:p>
            <a:r>
              <a:rPr lang="en-US" dirty="0" smtClean="0"/>
              <a:t>Develop strategies for keeping up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Keep Up or Get Left Behind</a:t>
            </a:r>
            <a:endParaRPr lang="en-US" dirty="0"/>
          </a:p>
        </p:txBody>
      </p:sp>
      <p:pic>
        <p:nvPicPr>
          <p:cNvPr id="5122" name="Picture 2" descr="C:\Users\Jen\Documents\jen\JenProposals\2015 PROJECTS\ATA\Unified Communications OCTOBER\GRAPHICS\content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498" y="1729166"/>
            <a:ext cx="4662302" cy="441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902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Proactive vs. Reactive</a:t>
            </a:r>
          </a:p>
          <a:p>
            <a:r>
              <a:rPr lang="en-US" dirty="0" smtClean="0"/>
              <a:t>Establish metrics</a:t>
            </a:r>
          </a:p>
          <a:p>
            <a:r>
              <a:rPr lang="en-US" dirty="0" smtClean="0"/>
              <a:t>Define what’s normal</a:t>
            </a:r>
          </a:p>
          <a:p>
            <a:r>
              <a:rPr lang="en-US" dirty="0" smtClean="0"/>
              <a:t>Alerting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Proactive Monitoring is Crucial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198" y="3736787"/>
            <a:ext cx="5090162" cy="234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238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890480"/>
            <a:ext cx="4114800" cy="4525963"/>
          </a:xfrm>
        </p:spPr>
        <p:txBody>
          <a:bodyPr/>
          <a:lstStyle/>
          <a:p>
            <a:r>
              <a:rPr lang="en-US" dirty="0" smtClean="0"/>
              <a:t>People don’t have time</a:t>
            </a:r>
          </a:p>
          <a:p>
            <a:endParaRPr lang="en-US" dirty="0" smtClean="0"/>
          </a:p>
          <a:p>
            <a:r>
              <a:rPr lang="en-US" dirty="0" smtClean="0"/>
              <a:t>Ease troubleshooting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Monitoring is Not Problem Resolution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8"/>
          <a:stretch/>
        </p:blipFill>
        <p:spPr>
          <a:xfrm>
            <a:off x="4572001" y="1885048"/>
            <a:ext cx="4572000" cy="427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31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Poor Communication is Expensive</a:t>
            </a:r>
            <a:endParaRPr lang="en-US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53" y="1926332"/>
            <a:ext cx="6583693" cy="37978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95134" y="2424380"/>
            <a:ext cx="7537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latin typeface="Myriad Pro" pitchFamily="34" charset="0"/>
              </a:rPr>
              <a:t>$</a:t>
            </a:r>
            <a:endParaRPr lang="en-US" sz="8000" b="1" dirty="0"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688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Meet Bill</a:t>
            </a:r>
            <a:endParaRPr lang="en-US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73" y="894079"/>
            <a:ext cx="5615655" cy="540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87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Remote Workers Need in a UC System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127321" y="2003747"/>
            <a:ext cx="1909823" cy="1909823"/>
          </a:xfrm>
          <a:prstGeom prst="ellipse">
            <a:avLst/>
          </a:prstGeom>
          <a:solidFill>
            <a:srgbClr val="F09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451903" y="2003747"/>
            <a:ext cx="1909823" cy="1909823"/>
          </a:xfrm>
          <a:prstGeom prst="ellipse">
            <a:avLst/>
          </a:prstGeom>
          <a:solidFill>
            <a:srgbClr val="F09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776485" y="2003747"/>
            <a:ext cx="1909823" cy="1909823"/>
          </a:xfrm>
          <a:prstGeom prst="ellipse">
            <a:avLst/>
          </a:prstGeom>
          <a:solidFill>
            <a:srgbClr val="F09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101068" y="2003747"/>
            <a:ext cx="1909823" cy="1909823"/>
          </a:xfrm>
          <a:prstGeom prst="ellipse">
            <a:avLst/>
          </a:prstGeom>
          <a:solidFill>
            <a:srgbClr val="F09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1" name="Picture 3" descr="C:\Users\Jen\Documents\jen\JenProposals\2015 PROJECTS\ATA\Unified Communications OCTOBER\GRAPHICS\smartphone55 (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32" y="2272858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Jen\Documents\jen\JenProposals\2015 PROJECTS\ATA\Unified Communications OCTOBER\GRAPHICS\computers1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179" y="2272858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Jen\Documents\jen\JenProposals\2015 PROJECTS\ATA\Unified Communications OCTOBER\GRAPHICS\technology2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596" y="2272858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Jen\Documents\jen\JenProposals\2015 PROJECTS\ATA\Unified Communications OCTOBER\GRAPHICS\businessman28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014" y="2272858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32076" y="4087191"/>
            <a:ext cx="900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Myriad Pro" pitchFamily="34" charset="0"/>
              </a:rPr>
              <a:t>Mobile</a:t>
            </a:r>
            <a:endParaRPr lang="en-US" b="1" dirty="0">
              <a:latin typeface="Myriad Pro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496404" y="4087191"/>
            <a:ext cx="1820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Myriad Pro" pitchFamily="34" charset="0"/>
              </a:rPr>
              <a:t>Real-time</a:t>
            </a:r>
            <a:br>
              <a:rPr lang="en-US" b="1" dirty="0" smtClean="0">
                <a:latin typeface="Myriad Pro" pitchFamily="34" charset="0"/>
              </a:rPr>
            </a:br>
            <a:r>
              <a:rPr lang="en-US" b="1" dirty="0" smtClean="0">
                <a:latin typeface="Myriad Pro" pitchFamily="34" charset="0"/>
              </a:rPr>
              <a:t>Communication</a:t>
            </a:r>
            <a:endParaRPr lang="en-US" b="1" dirty="0">
              <a:latin typeface="Myriad Pro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808798" y="4087191"/>
            <a:ext cx="1845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yriad Pro" pitchFamily="34" charset="0"/>
              </a:rPr>
              <a:t>Anywhere, Any Time on Any Device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977306" y="4087191"/>
            <a:ext cx="2157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yriad Pro" pitchFamily="34" charset="0"/>
              </a:rPr>
              <a:t>Adaptation to Remote Connectivity</a:t>
            </a:r>
          </a:p>
        </p:txBody>
      </p:sp>
    </p:spTree>
    <p:extLst>
      <p:ext uri="{BB962C8B-B14F-4D97-AF65-F5344CB8AC3E}">
        <p14:creationId xmlns:p14="http://schemas.microsoft.com/office/powerpoint/2010/main" val="3857220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394856"/>
            <a:ext cx="9143999" cy="2598057"/>
          </a:xfrm>
          <a:prstGeom prst="rect">
            <a:avLst/>
          </a:prstGeom>
          <a:solidFill>
            <a:srgbClr val="F09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25957" y="1896154"/>
            <a:ext cx="2616508" cy="3704319"/>
          </a:xfrm>
          <a:prstGeom prst="ellipse">
            <a:avLst/>
          </a:prstGeom>
          <a:solidFill>
            <a:srgbClr val="F09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40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2" descr="C:\Users\Jen\Documents\2015 Projects\Upwork\Adam The Automator\George_Bernard_Shaw_19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71" y="1896155"/>
            <a:ext cx="2619215" cy="370431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942464" y="2653277"/>
            <a:ext cx="620153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Myriad Pro" pitchFamily="34" charset="0"/>
              </a:rPr>
              <a:t>The single biggest problem in communication is the illusion that it has taken place.</a:t>
            </a:r>
            <a:br>
              <a:rPr lang="en-US" sz="2800" b="1" dirty="0" smtClean="0">
                <a:solidFill>
                  <a:schemeClr val="bg1"/>
                </a:solidFill>
                <a:latin typeface="Myriad Pro" pitchFamily="34" charset="0"/>
              </a:rPr>
            </a:br>
            <a:r>
              <a:rPr lang="en-US" sz="2800" b="1" dirty="0" smtClean="0">
                <a:solidFill>
                  <a:schemeClr val="bg1"/>
                </a:solidFill>
                <a:latin typeface="Myriad Pro" pitchFamily="34" charset="0"/>
              </a:rPr>
              <a:t>			</a:t>
            </a:r>
            <a:r>
              <a:rPr lang="en-US" sz="2400" b="1" i="1" dirty="0" smtClean="0">
                <a:solidFill>
                  <a:schemeClr val="bg1"/>
                </a:solidFill>
                <a:latin typeface="Myriad Pro" pitchFamily="34" charset="0"/>
              </a:rPr>
              <a:t>--George Bernard Shaw</a:t>
            </a:r>
            <a:endParaRPr lang="en-US" sz="2400" b="1" i="1" dirty="0">
              <a:solidFill>
                <a:schemeClr val="bg1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246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Meet Roger</a:t>
            </a:r>
            <a:endParaRPr lang="en-US" dirty="0"/>
          </a:p>
        </p:txBody>
      </p:sp>
      <p:pic>
        <p:nvPicPr>
          <p:cNvPr id="3074" name="Picture 2" descr="C:\Users\Jen\Documents\2015 Projects\Upwork\Adam The Automator\roger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96055"/>
            <a:ext cx="4292771" cy="422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4572000" y="1876951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b="1" dirty="0">
                <a:latin typeface="Myriad Pro" pitchFamily="34" charset="0"/>
              </a:rPr>
              <a:t>Road Warrior</a:t>
            </a:r>
          </a:p>
          <a:p>
            <a:endParaRPr lang="en-US" sz="3600" b="1" dirty="0">
              <a:latin typeface="Myriad Pro" pitchFamily="34" charset="0"/>
            </a:endParaRPr>
          </a:p>
          <a:p>
            <a:r>
              <a:rPr lang="en-US" sz="3600" b="1" dirty="0">
                <a:latin typeface="Myriad Pro" pitchFamily="34" charset="0"/>
              </a:rPr>
              <a:t>Works on Lots of Devices</a:t>
            </a:r>
          </a:p>
          <a:p>
            <a:endParaRPr lang="en-US" sz="3600" b="1" dirty="0">
              <a:latin typeface="Myriad Pro" pitchFamily="34" charset="0"/>
            </a:endParaRPr>
          </a:p>
          <a:p>
            <a:r>
              <a:rPr lang="en-US" sz="3600" b="1" dirty="0">
                <a:latin typeface="Myriad Pro" pitchFamily="34" charset="0"/>
              </a:rPr>
              <a:t>Constantly Moving</a:t>
            </a:r>
          </a:p>
        </p:txBody>
      </p:sp>
    </p:spTree>
    <p:extLst>
      <p:ext uri="{BB962C8B-B14F-4D97-AF65-F5344CB8AC3E}">
        <p14:creationId xmlns:p14="http://schemas.microsoft.com/office/powerpoint/2010/main" val="608421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Jen\Documents\2015 Projects\Upwork\Adam The Automator\Unified Communications OCTOBER\toky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84" y="3771900"/>
            <a:ext cx="3913516" cy="243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Roger’s Day</a:t>
            </a:r>
            <a:endParaRPr lang="en-US" dirty="0"/>
          </a:p>
        </p:txBody>
      </p:sp>
      <p:pic>
        <p:nvPicPr>
          <p:cNvPr id="2050" name="Picture 2" descr="C:\Users\Jen\Documents\2015 Projects\Upwork\Adam The Automator\Unified Communications OCTOBER\Dollarphotoclub_90778849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33611"/>
            <a:ext cx="2052001" cy="350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4572000" y="1876951"/>
            <a:ext cx="4572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b="1" dirty="0">
                <a:latin typeface="Myriad Pro" pitchFamily="34" charset="0"/>
              </a:rPr>
              <a:t>Trying to Close a Big Sales Deal</a:t>
            </a:r>
          </a:p>
          <a:p>
            <a:endParaRPr lang="en-US" sz="4400" b="1" dirty="0">
              <a:latin typeface="Myriad Pro" pitchFamily="34" charset="0"/>
            </a:endParaRPr>
          </a:p>
          <a:p>
            <a:r>
              <a:rPr lang="en-US" sz="4400" b="1" dirty="0">
                <a:latin typeface="Myriad Pro" pitchFamily="34" charset="0"/>
              </a:rPr>
              <a:t>Meeting Planned in Tokyo</a:t>
            </a:r>
          </a:p>
        </p:txBody>
      </p:sp>
    </p:spTree>
    <p:extLst>
      <p:ext uri="{BB962C8B-B14F-4D97-AF65-F5344CB8AC3E}">
        <p14:creationId xmlns:p14="http://schemas.microsoft.com/office/powerpoint/2010/main" val="1455870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2AM - The Late Night Sales Call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73" y="1780609"/>
            <a:ext cx="5524783" cy="43267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565" y="1700418"/>
            <a:ext cx="597370" cy="193357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4572000" y="1876951"/>
            <a:ext cx="4572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b="1" dirty="0">
                <a:latin typeface="Myriad Pro" pitchFamily="34" charset="0"/>
              </a:rPr>
              <a:t>Lack of</a:t>
            </a:r>
            <a:br>
              <a:rPr lang="en-US" sz="4400" b="1" dirty="0">
                <a:latin typeface="Myriad Pro" pitchFamily="34" charset="0"/>
              </a:rPr>
            </a:br>
            <a:r>
              <a:rPr lang="en-US" sz="4400" b="1" dirty="0">
                <a:latin typeface="Myriad Pro" pitchFamily="34" charset="0"/>
              </a:rPr>
              <a:t>Real-Time Information</a:t>
            </a:r>
          </a:p>
        </p:txBody>
      </p:sp>
    </p:spTree>
    <p:extLst>
      <p:ext uri="{BB962C8B-B14F-4D97-AF65-F5344CB8AC3E}">
        <p14:creationId xmlns:p14="http://schemas.microsoft.com/office/powerpoint/2010/main" val="1710877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6AM - The Failed Voicemail</a:t>
            </a:r>
          </a:p>
        </p:txBody>
      </p:sp>
      <p:pic>
        <p:nvPicPr>
          <p:cNvPr id="4098" name="Picture 2" descr="C:\Users\Jen\Documents\2015 Projects\Upwork\Adam The Automator\Unified Communications OCTOBER\coworker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8"/>
          <a:stretch/>
        </p:blipFill>
        <p:spPr bwMode="auto">
          <a:xfrm>
            <a:off x="0" y="1536699"/>
            <a:ext cx="4559300" cy="460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4572000" y="1876951"/>
            <a:ext cx="4572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b="1" dirty="0">
                <a:latin typeface="Myriad Pro" pitchFamily="34" charset="0"/>
              </a:rPr>
              <a:t>Failed Messaging</a:t>
            </a:r>
          </a:p>
          <a:p>
            <a:endParaRPr lang="en-US" sz="4400" b="1" dirty="0">
              <a:latin typeface="Myriad Pro" pitchFamily="34" charset="0"/>
            </a:endParaRPr>
          </a:p>
          <a:p>
            <a:r>
              <a:rPr lang="en-US" sz="4400" b="1" dirty="0">
                <a:latin typeface="Myriad Pro" pitchFamily="34" charset="0"/>
              </a:rPr>
              <a:t>Unknown Server Problems</a:t>
            </a:r>
          </a:p>
        </p:txBody>
      </p:sp>
    </p:spTree>
    <p:extLst>
      <p:ext uri="{BB962C8B-B14F-4D97-AF65-F5344CB8AC3E}">
        <p14:creationId xmlns:p14="http://schemas.microsoft.com/office/powerpoint/2010/main" val="2715113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8:15AM - The Failed Hand-Off</a:t>
            </a:r>
            <a:endParaRPr lang="en-US" dirty="0"/>
          </a:p>
        </p:txBody>
      </p:sp>
      <p:pic>
        <p:nvPicPr>
          <p:cNvPr id="5122" name="Picture 2" descr="C:\Users\Jen\Documents\2015 Projects\Upwork\Adam The Automator\Unified Communications OCTOBER\cont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9974"/>
            <a:ext cx="5300663" cy="499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4572000" y="1876951"/>
            <a:ext cx="4572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b="1" dirty="0">
                <a:latin typeface="Myriad Pro" pitchFamily="34" charset="0"/>
              </a:rPr>
              <a:t>Productivity Hindrance</a:t>
            </a:r>
          </a:p>
        </p:txBody>
      </p:sp>
    </p:spTree>
    <p:extLst>
      <p:ext uri="{BB962C8B-B14F-4D97-AF65-F5344CB8AC3E}">
        <p14:creationId xmlns:p14="http://schemas.microsoft.com/office/powerpoint/2010/main" val="3648759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3154</TotalTime>
  <Words>404</Words>
  <Application>Microsoft Office PowerPoint</Application>
  <PresentationFormat>On-screen Show (4:3)</PresentationFormat>
  <Paragraphs>136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Enabling Remote Worker Productivity with Unified Communications</vt:lpstr>
      <vt:lpstr>About the Presenter</vt:lpstr>
      <vt:lpstr>What Remote Workers Need in a UC System</vt:lpstr>
      <vt:lpstr>PowerPoint Presentation</vt:lpstr>
      <vt:lpstr>Meet Roger</vt:lpstr>
      <vt:lpstr>Roger’s Day</vt:lpstr>
      <vt:lpstr> 2AM - The Late Night Sales Call</vt:lpstr>
      <vt:lpstr>6AM - The Failed Voicemail</vt:lpstr>
      <vt:lpstr>8:15AM - The Failed Hand-Off</vt:lpstr>
      <vt:lpstr>8:20AM - A Screen Share Gone Bad</vt:lpstr>
      <vt:lpstr>8:30AM - No VMs Today, Weird</vt:lpstr>
      <vt:lpstr>9AM - Roger's Still on Vacation?</vt:lpstr>
      <vt:lpstr>10AM – Forced to BYOD</vt:lpstr>
      <vt:lpstr>4:45PM – Old Age Setting In</vt:lpstr>
      <vt:lpstr>5PM – The Big Meeting</vt:lpstr>
      <vt:lpstr>5:05PM – Uh Oh</vt:lpstr>
      <vt:lpstr>5:15PM – Let the Begging Begin</vt:lpstr>
      <vt:lpstr>Next Day – Roger Wisens Up</vt:lpstr>
      <vt:lpstr>From IT’s Viewpoint</vt:lpstr>
      <vt:lpstr>BYOD</vt:lpstr>
      <vt:lpstr>Mobile Experience is Critical</vt:lpstr>
      <vt:lpstr>Productivity Never Sleeps</vt:lpstr>
      <vt:lpstr>Keep Up or Get Left Behind</vt:lpstr>
      <vt:lpstr>Proactive Monitoring is Crucial</vt:lpstr>
      <vt:lpstr>Monitoring is Not Problem Resolution</vt:lpstr>
      <vt:lpstr>Poor Communication is Expensive</vt:lpstr>
      <vt:lpstr>Meet Bill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</dc:creator>
  <cp:lastModifiedBy>Jen Hamilton</cp:lastModifiedBy>
  <cp:revision>107</cp:revision>
  <dcterms:created xsi:type="dcterms:W3CDTF">2015-10-10T23:11:31Z</dcterms:created>
  <dcterms:modified xsi:type="dcterms:W3CDTF">2015-10-14T23:59:17Z</dcterms:modified>
</cp:coreProperties>
</file>